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460" r:id="rId4"/>
    <p:sldId id="473" r:id="rId5"/>
    <p:sldId id="462" r:id="rId6"/>
    <p:sldId id="464" r:id="rId7"/>
    <p:sldId id="474" r:id="rId8"/>
    <p:sldId id="476" r:id="rId9"/>
    <p:sldId id="477" r:id="rId10"/>
    <p:sldId id="478" r:id="rId11"/>
    <p:sldId id="278"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73"/>
            <p14:sldId id="462"/>
            <p14:sldId id="464"/>
            <p14:sldId id="474"/>
            <p14:sldId id="476"/>
            <p14:sldId id="477"/>
            <p14:sldId id="478"/>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Normed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Normed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Normed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Normed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audio" Target="../media/media10.wav"/><Relationship Id="rId7" Type="http://schemas.openxmlformats.org/officeDocument/2006/relationships/oleObject" Target="../embeddings/oleObject20.bin"/><Relationship Id="rId2" Type="http://schemas.microsoft.com/office/2007/relationships/media" Target="../media/media10.wav"/><Relationship Id="rId1" Type="http://schemas.openxmlformats.org/officeDocument/2006/relationships/vmlDrawing" Target="../drawings/vmlDrawing7.vml"/><Relationship Id="rId6" Type="http://schemas.openxmlformats.org/officeDocument/2006/relationships/image" Target="../media/image28.wmf"/><Relationship Id="rId11" Type="http://schemas.openxmlformats.org/officeDocument/2006/relationships/image" Target="../media/image18.png"/><Relationship Id="rId5" Type="http://schemas.openxmlformats.org/officeDocument/2006/relationships/oleObject" Target="../embeddings/oleObject19.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18.png"/><Relationship Id="rId2" Type="http://schemas.microsoft.com/office/2007/relationships/media" Target="../media/media11.wav"/><Relationship Id="rId1" Type="http://schemas.openxmlformats.org/officeDocument/2006/relationships/vmlDrawing" Target="../drawings/vmlDrawing8.vml"/><Relationship Id="rId6" Type="http://schemas.openxmlformats.org/officeDocument/2006/relationships/image" Target="../media/image31.wmf"/><Relationship Id="rId5" Type="http://schemas.openxmlformats.org/officeDocument/2006/relationships/oleObject" Target="../embeddings/oleObject22.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4.wav"/><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18.png"/><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6.wav"/><Relationship Id="rId7" Type="http://schemas.openxmlformats.org/officeDocument/2006/relationships/image" Target="../media/image19.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6.wav"/><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7.wav"/><Relationship Id="rId7" Type="http://schemas.openxmlformats.org/officeDocument/2006/relationships/image" Target="../media/image21.wmf"/><Relationship Id="rId12" Type="http://schemas.openxmlformats.org/officeDocument/2006/relationships/image" Target="../media/image18.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7.wav"/><Relationship Id="rId9" Type="http://schemas.openxmlformats.org/officeDocument/2006/relationships/image" Target="../media/image22.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8.wav"/><Relationship Id="rId7" Type="http://schemas.openxmlformats.org/officeDocument/2006/relationships/image" Target="../media/image21.wmf"/><Relationship Id="rId12" Type="http://schemas.openxmlformats.org/officeDocument/2006/relationships/image" Target="../media/image1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8.wav"/><Relationship Id="rId9" Type="http://schemas.openxmlformats.org/officeDocument/2006/relationships/image" Target="../media/image24.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9.wav"/><Relationship Id="rId7" Type="http://schemas.openxmlformats.org/officeDocument/2006/relationships/image" Target="../media/image21.wmf"/><Relationship Id="rId12" Type="http://schemas.openxmlformats.org/officeDocument/2006/relationships/image" Target="../media/image18.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9.wav"/><Relationship Id="rId9"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4.3 Unit vectors and normalization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822"/>
    </mc:Choice>
    <mc:Fallback>
      <p:transition spd="slow" advTm="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course…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general, in this course, we will be using the 2-norm</a:t>
            </a:r>
            <a:br>
              <a:rPr lang="en-US" dirty="0" smtClean="0"/>
            </a:br>
            <a:r>
              <a:rPr lang="en-US" dirty="0" smtClean="0"/>
              <a:t>     and any normalizing will be performed with respect</a:t>
            </a:r>
            <a:br>
              <a:rPr lang="en-US" dirty="0" smtClean="0"/>
            </a:br>
            <a:r>
              <a:rPr lang="en-US" dirty="0" smtClean="0"/>
              <a:t>     to this 2-norm</a:t>
            </a:r>
          </a:p>
          <a:p>
            <a:endParaRPr lang="en-US" dirty="0"/>
          </a:p>
          <a:p>
            <a:r>
              <a:rPr lang="en-US" dirty="0" smtClean="0"/>
              <a:t>For example,  if                          , </a:t>
            </a:r>
          </a:p>
          <a:p>
            <a:endParaRPr lang="en-US" dirty="0"/>
          </a:p>
          <a:p>
            <a:pPr marL="0" indent="0">
              <a:buNone/>
            </a:pPr>
            <a:endParaRPr lang="en-US" dirty="0"/>
          </a:p>
          <a:p>
            <a:endParaRPr lang="en-US" dirty="0" smtClean="0"/>
          </a:p>
          <a:p>
            <a:pPr marL="0" indent="0">
              <a:buNone/>
            </a:pPr>
            <a:endParaRPr lang="en-US" dirty="0" smtClean="0"/>
          </a:p>
          <a:p>
            <a:r>
              <a:rPr lang="en-US" dirty="0" smtClean="0"/>
              <a:t>Thus, </a:t>
            </a:r>
            <a:endParaRPr lang="en-US"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872561593"/>
              </p:ext>
            </p:extLst>
          </p:nvPr>
        </p:nvGraphicFramePr>
        <p:xfrm>
          <a:off x="2743200" y="2411896"/>
          <a:ext cx="1493837" cy="1808162"/>
        </p:xfrm>
        <a:graphic>
          <a:graphicData uri="http://schemas.openxmlformats.org/presentationml/2006/ole">
            <mc:AlternateContent xmlns:mc="http://schemas.openxmlformats.org/markup-compatibility/2006">
              <mc:Choice xmlns:v="urn:schemas-microsoft-com:vml" Requires="v">
                <p:oleObj spid="_x0000_s214032" name="Equation" r:id="rId5" imgW="1143000" imgH="1498320" progId="Equation.DSMT4">
                  <p:embed/>
                </p:oleObj>
              </mc:Choice>
              <mc:Fallback>
                <p:oleObj name="Equation" r:id="rId5" imgW="1143000" imgH="1498320" progId="Equation.DSMT4">
                  <p:embed/>
                  <p:pic>
                    <p:nvPicPr>
                      <p:cNvPr id="0" name="Object 7"/>
                      <p:cNvPicPr>
                        <a:picLocks noChangeAspect="1" noChangeArrowheads="1"/>
                      </p:cNvPicPr>
                      <p:nvPr/>
                    </p:nvPicPr>
                    <p:blipFill>
                      <a:blip r:embed="rId6"/>
                      <a:srcRect/>
                      <a:stretch>
                        <a:fillRect/>
                      </a:stretch>
                    </p:blipFill>
                    <p:spPr bwMode="auto">
                      <a:xfrm>
                        <a:off x="2743200" y="2411896"/>
                        <a:ext cx="1493837"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45036659"/>
              </p:ext>
            </p:extLst>
          </p:nvPr>
        </p:nvGraphicFramePr>
        <p:xfrm>
          <a:off x="4495800" y="3048000"/>
          <a:ext cx="4265612" cy="981075"/>
        </p:xfrm>
        <a:graphic>
          <a:graphicData uri="http://schemas.openxmlformats.org/presentationml/2006/ole">
            <mc:AlternateContent xmlns:mc="http://schemas.openxmlformats.org/markup-compatibility/2006">
              <mc:Choice xmlns:v="urn:schemas-microsoft-com:vml" Requires="v">
                <p:oleObj spid="_x0000_s214033" name="Equation" r:id="rId7" imgW="3263760" imgH="812520" progId="Equation.DSMT4">
                  <p:embed/>
                </p:oleObj>
              </mc:Choice>
              <mc:Fallback>
                <p:oleObj name="Equation" r:id="rId7" imgW="3263760" imgH="812520" progId="Equation.DSMT4">
                  <p:embed/>
                  <p:pic>
                    <p:nvPicPr>
                      <p:cNvPr id="0" name=""/>
                      <p:cNvPicPr>
                        <a:picLocks noChangeAspect="1" noChangeArrowheads="1"/>
                      </p:cNvPicPr>
                      <p:nvPr/>
                    </p:nvPicPr>
                    <p:blipFill>
                      <a:blip r:embed="rId8"/>
                      <a:srcRect/>
                      <a:stretch>
                        <a:fillRect/>
                      </a:stretch>
                    </p:blipFill>
                    <p:spPr bwMode="auto">
                      <a:xfrm>
                        <a:off x="4495800" y="3048000"/>
                        <a:ext cx="42656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65166727"/>
              </p:ext>
            </p:extLst>
          </p:nvPr>
        </p:nvGraphicFramePr>
        <p:xfrm>
          <a:off x="1693863" y="4432852"/>
          <a:ext cx="1658937" cy="1808162"/>
        </p:xfrm>
        <a:graphic>
          <a:graphicData uri="http://schemas.openxmlformats.org/presentationml/2006/ole">
            <mc:AlternateContent xmlns:mc="http://schemas.openxmlformats.org/markup-compatibility/2006">
              <mc:Choice xmlns:v="urn:schemas-microsoft-com:vml" Requires="v">
                <p:oleObj spid="_x0000_s214034" name="Equation" r:id="rId9" imgW="1269720" imgH="1498320" progId="Equation.DSMT4">
                  <p:embed/>
                </p:oleObj>
              </mc:Choice>
              <mc:Fallback>
                <p:oleObj name="Equation" r:id="rId9" imgW="1269720" imgH="1498320" progId="Equation.DSMT4">
                  <p:embed/>
                  <p:pic>
                    <p:nvPicPr>
                      <p:cNvPr id="0" name=""/>
                      <p:cNvPicPr>
                        <a:picLocks noChangeAspect="1" noChangeArrowheads="1"/>
                      </p:cNvPicPr>
                      <p:nvPr/>
                    </p:nvPicPr>
                    <p:blipFill>
                      <a:blip r:embed="rId10"/>
                      <a:srcRect/>
                      <a:stretch>
                        <a:fillRect/>
                      </a:stretch>
                    </p:blipFill>
                    <p:spPr bwMode="auto">
                      <a:xfrm>
                        <a:off x="1693863" y="4432852"/>
                        <a:ext cx="1658937"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4830922"/>
      </p:ext>
    </p:extLst>
  </p:cSld>
  <p:clrMapOvr>
    <a:masterClrMapping/>
  </p:clrMapOvr>
  <mc:AlternateContent xmlns:mc="http://schemas.openxmlformats.org/markup-compatibility/2006">
    <mc:Choice xmlns:p14="http://schemas.microsoft.com/office/powerpoint/2010/main" Requires="p14">
      <p:transition spd="slow" p14:dur="2000" advTm="44524"/>
    </mc:Choice>
    <mc:Fallback>
      <p:transition spd="slow" advTm="4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7848600" cy="4525963"/>
          </a:xfrm>
        </p:spPr>
        <p:txBody>
          <a:bodyPr/>
          <a:lstStyle/>
          <a:p>
            <a:r>
              <a:rPr lang="en-US" dirty="0" smtClean="0"/>
              <a:t>Following this </a:t>
            </a:r>
            <a:r>
              <a:rPr lang="en-US" dirty="0"/>
              <a:t>topic</a:t>
            </a:r>
            <a:r>
              <a:rPr lang="en-US" dirty="0" smtClean="0"/>
              <a:t>, you now</a:t>
            </a:r>
          </a:p>
          <a:p>
            <a:pPr lvl="1"/>
            <a:r>
              <a:rPr lang="en-US" dirty="0" smtClean="0"/>
              <a:t>Understand the term </a:t>
            </a:r>
            <a:r>
              <a:rPr lang="en-US" i="1" dirty="0" smtClean="0"/>
              <a:t>unit vector</a:t>
            </a:r>
            <a:endParaRPr lang="en-US" dirty="0" smtClean="0"/>
          </a:p>
          <a:p>
            <a:pPr lvl="1"/>
            <a:r>
              <a:rPr lang="en-US" dirty="0" smtClean="0"/>
              <a:t>Know that we will be generally using the 2-norm</a:t>
            </a:r>
            <a:endParaRPr lang="en-US" dirty="0" smtClean="0"/>
          </a:p>
          <a:p>
            <a:pPr lvl="1"/>
            <a:r>
              <a:rPr lang="en-US" dirty="0" smtClean="0"/>
              <a:t>Understand the algorithm for converting a non-zero vector </a:t>
            </a:r>
            <a:r>
              <a:rPr lang="en-US" b="1" dirty="0" smtClean="0"/>
              <a:t>u</a:t>
            </a:r>
            <a:r>
              <a:rPr lang="en-US" dirty="0" smtClean="0"/>
              <a:t> into its associated unit vector </a:t>
            </a:r>
            <a:endParaRPr lang="en-US"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051684139"/>
              </p:ext>
            </p:extLst>
          </p:nvPr>
        </p:nvGraphicFramePr>
        <p:xfrm>
          <a:off x="4719637" y="3147132"/>
          <a:ext cx="233363" cy="306387"/>
        </p:xfrm>
        <a:graphic>
          <a:graphicData uri="http://schemas.openxmlformats.org/presentationml/2006/ole">
            <mc:AlternateContent xmlns:mc="http://schemas.openxmlformats.org/markup-compatibility/2006">
              <mc:Choice xmlns:v="urn:schemas-microsoft-com:vml" Requires="v">
                <p:oleObj spid="_x0000_s215044" name="Equation" r:id="rId5" imgW="177480" imgH="253800" progId="Equation.DSMT4">
                  <p:embed/>
                </p:oleObj>
              </mc:Choice>
              <mc:Fallback>
                <p:oleObj name="Equation" r:id="rId5" imgW="177480" imgH="253800" progId="Equation.DSMT4">
                  <p:embed/>
                  <p:pic>
                    <p:nvPicPr>
                      <p:cNvPr id="0" name="Object 8"/>
                      <p:cNvPicPr>
                        <a:picLocks noChangeAspect="1" noChangeArrowheads="1"/>
                      </p:cNvPicPr>
                      <p:nvPr/>
                    </p:nvPicPr>
                    <p:blipFill>
                      <a:blip r:embed="rId6"/>
                      <a:srcRect/>
                      <a:stretch>
                        <a:fillRect/>
                      </a:stretch>
                    </p:blipFill>
                    <p:spPr bwMode="auto">
                      <a:xfrm>
                        <a:off x="4719637" y="3147132"/>
                        <a:ext cx="2333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5058"/>
    </mc:Choice>
    <mc:Fallback>
      <p:transition spd="slow" advTm="2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smtClean="0"/>
              <a:t>https</a:t>
            </a:r>
            <a:r>
              <a:rPr lang="en-CA" dirty="0"/>
              <a:t>://en.wikipedia.org/wiki/Norm_(mathematics</a:t>
            </a:r>
            <a:r>
              <a:rPr lang="en-CA" dirty="0" smtClean="0"/>
              <a:t>)</a:t>
            </a:r>
          </a:p>
          <a:p>
            <a:pPr marL="0" indent="0">
              <a:buNone/>
            </a:pPr>
            <a:r>
              <a:rPr lang="en-US" dirty="0"/>
              <a:t>[2] 	https://en.wikipedia.org/wiki/Unit_vector</a:t>
            </a:r>
            <a:endParaRPr lang="en-CA"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102"/>
    </mc:Choice>
    <mc:Fallback xmlns="">
      <p:transition spd="slow" advTm="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132"/>
    </mc:Choice>
    <mc:Fallback xmlns="">
      <p:transition spd="slow" advTm="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628"/>
    </mc:Choice>
    <mc:Fallback xmlns="">
      <p:transition spd="slow" advTm="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034"/>
    </mc:Choice>
    <mc:Fallback xmlns="">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 </a:t>
            </a:r>
            <a:r>
              <a:rPr lang="en-US" i="1" dirty="0" smtClean="0"/>
              <a:t>unit vector </a:t>
            </a:r>
            <a:r>
              <a:rPr lang="en-US" dirty="0" smtClean="0"/>
              <a:t>for a given norm</a:t>
            </a:r>
            <a:endParaRPr lang="en-US" i="1" baseline="30000" dirty="0" smtClean="0"/>
          </a:p>
          <a:p>
            <a:pPr lvl="1"/>
            <a:r>
              <a:rPr lang="en-US" dirty="0" smtClean="0"/>
              <a:t>Describe the algorithm for normalizing a vector</a:t>
            </a:r>
            <a:endParaRPr lang="en-US" dirty="0" smtClean="0"/>
          </a:p>
          <a:p>
            <a:pPr lvl="1"/>
            <a:r>
              <a:rPr lang="en-US" dirty="0" smtClean="0"/>
              <a:t>Introduce the hat notation for finite-dimensional unit vectors</a:t>
            </a: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8760"/>
    </mc:Choice>
    <mc:Fallback>
      <p:transition spd="slow" advTm="1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  we will say that </a:t>
            </a:r>
            <a:r>
              <a:rPr lang="en-US" b="1" dirty="0" smtClean="0"/>
              <a:t>u</a:t>
            </a:r>
            <a:r>
              <a:rPr lang="en-US" dirty="0" smtClean="0"/>
              <a:t> is a </a:t>
            </a:r>
            <a:r>
              <a:rPr lang="en-US" i="1" dirty="0" smtClean="0"/>
              <a:t>unit vector </a:t>
            </a:r>
            <a:r>
              <a:rPr lang="en-US" dirty="0" smtClean="0"/>
              <a:t>if </a:t>
            </a:r>
          </a:p>
          <a:p>
            <a:endParaRPr lang="en-US" dirty="0"/>
          </a:p>
          <a:p>
            <a:pPr lvl="1"/>
            <a:r>
              <a:rPr lang="en-US" dirty="0" smtClean="0"/>
              <a:t>This depends on the norm being used</a:t>
            </a:r>
          </a:p>
          <a:p>
            <a:r>
              <a:rPr lang="en-US" dirty="0" smtClean="0"/>
              <a:t>In this course, we will use the 2-norm</a:t>
            </a:r>
            <a:endParaRPr lang="en-US" dirty="0"/>
          </a:p>
          <a:p>
            <a:endParaRPr lang="en-US" dirty="0" smtClean="0"/>
          </a:p>
          <a:p>
            <a:r>
              <a:rPr lang="en-US" dirty="0" smtClean="0"/>
              <a:t>If a finite-dimensional </a:t>
            </a:r>
            <a:r>
              <a:rPr lang="en-US" dirty="0" smtClean="0"/>
              <a:t>vector </a:t>
            </a:r>
            <a:r>
              <a:rPr lang="en-US" b="1" dirty="0" smtClean="0"/>
              <a:t>u</a:t>
            </a:r>
            <a:r>
              <a:rPr lang="en-US" dirty="0" smtClean="0"/>
              <a:t> is known to be a unit </a:t>
            </a:r>
            <a:r>
              <a:rPr lang="en-US" dirty="0" smtClean="0"/>
              <a:t>vector,</a:t>
            </a:r>
            <a:br>
              <a:rPr lang="en-US" dirty="0" smtClean="0"/>
            </a:br>
            <a:r>
              <a:rPr lang="en-US" dirty="0" smtClean="0"/>
              <a:t>	we </a:t>
            </a:r>
            <a:r>
              <a:rPr lang="en-US" dirty="0" smtClean="0"/>
              <a:t>will put a “hat” </a:t>
            </a:r>
            <a:r>
              <a:rPr lang="en-US" dirty="0" smtClean="0"/>
              <a:t>on top </a:t>
            </a:r>
            <a:r>
              <a:rPr lang="en-US" dirty="0" smtClean="0"/>
              <a:t>of it</a:t>
            </a:r>
            <a:r>
              <a:rPr lang="en-US" dirty="0" smtClean="0"/>
              <a:t>:</a:t>
            </a:r>
          </a:p>
          <a:p>
            <a:endParaRPr lang="en-US" dirty="0"/>
          </a:p>
          <a:p>
            <a:pPr lvl="1"/>
            <a:r>
              <a:rPr lang="en-US" dirty="0" smtClean="0"/>
              <a:t>Note that this differs for other vector spaces where</a:t>
            </a:r>
            <a:br>
              <a:rPr lang="en-US" dirty="0" smtClean="0"/>
            </a:br>
            <a:r>
              <a:rPr lang="en-US" dirty="0" smtClean="0"/>
              <a:t>a hat meant that the expression under it describes</a:t>
            </a:r>
            <a:br>
              <a:rPr lang="en-US" dirty="0" smtClean="0"/>
            </a:br>
            <a:r>
              <a:rPr lang="en-US" dirty="0" smtClean="0"/>
              <a:t>the vector in question</a:t>
            </a:r>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549462000"/>
              </p:ext>
            </p:extLst>
          </p:nvPr>
        </p:nvGraphicFramePr>
        <p:xfrm>
          <a:off x="1189384" y="1653208"/>
          <a:ext cx="798513" cy="320675"/>
        </p:xfrm>
        <a:graphic>
          <a:graphicData uri="http://schemas.openxmlformats.org/presentationml/2006/ole">
            <mc:AlternateContent xmlns:mc="http://schemas.openxmlformats.org/markup-compatibility/2006">
              <mc:Choice xmlns:v="urn:schemas-microsoft-com:vml" Requires="v">
                <p:oleObj spid="_x0000_s147570" name="Equation" r:id="rId6" imgW="672840" imgH="291960" progId="Equation.DSMT4">
                  <p:embed/>
                </p:oleObj>
              </mc:Choice>
              <mc:Fallback>
                <p:oleObj name="Equation" r:id="rId6" imgW="672840" imgH="291960" progId="Equation.DSMT4">
                  <p:embed/>
                  <p:pic>
                    <p:nvPicPr>
                      <p:cNvPr id="0" name="Object 6"/>
                      <p:cNvPicPr>
                        <a:picLocks noChangeAspect="1" noChangeArrowheads="1"/>
                      </p:cNvPicPr>
                      <p:nvPr/>
                    </p:nvPicPr>
                    <p:blipFill>
                      <a:blip r:embed="rId7"/>
                      <a:srcRect/>
                      <a:stretch>
                        <a:fillRect/>
                      </a:stretch>
                    </p:blipFill>
                    <p:spPr bwMode="auto">
                      <a:xfrm>
                        <a:off x="1189384" y="1653208"/>
                        <a:ext cx="7985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167038707"/>
              </p:ext>
            </p:extLst>
          </p:nvPr>
        </p:nvGraphicFramePr>
        <p:xfrm>
          <a:off x="4114800" y="2057400"/>
          <a:ext cx="784225" cy="390525"/>
        </p:xfrm>
        <a:graphic>
          <a:graphicData uri="http://schemas.openxmlformats.org/presentationml/2006/ole">
            <mc:AlternateContent xmlns:mc="http://schemas.openxmlformats.org/markup-compatibility/2006">
              <mc:Choice xmlns:v="urn:schemas-microsoft-com:vml" Requires="v">
                <p:oleObj spid="_x0000_s147571" name="Equation" r:id="rId8" imgW="660240" imgH="355320" progId="Equation.DSMT4">
                  <p:embed/>
                </p:oleObj>
              </mc:Choice>
              <mc:Fallback>
                <p:oleObj name="Equation" r:id="rId8" imgW="660240" imgH="355320" progId="Equation.DSMT4">
                  <p:embed/>
                  <p:pic>
                    <p:nvPicPr>
                      <p:cNvPr id="0" name=""/>
                      <p:cNvPicPr>
                        <a:picLocks noChangeAspect="1" noChangeArrowheads="1"/>
                      </p:cNvPicPr>
                      <p:nvPr/>
                    </p:nvPicPr>
                    <p:blipFill>
                      <a:blip r:embed="rId9"/>
                      <a:srcRect/>
                      <a:stretch>
                        <a:fillRect/>
                      </a:stretch>
                    </p:blipFill>
                    <p:spPr bwMode="auto">
                      <a:xfrm>
                        <a:off x="4114800" y="2057400"/>
                        <a:ext cx="7842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815866386"/>
              </p:ext>
            </p:extLst>
          </p:nvPr>
        </p:nvGraphicFramePr>
        <p:xfrm>
          <a:off x="5137210" y="3971278"/>
          <a:ext cx="862648" cy="429578"/>
        </p:xfrm>
        <a:graphic>
          <a:graphicData uri="http://schemas.openxmlformats.org/presentationml/2006/ole">
            <mc:AlternateContent xmlns:mc="http://schemas.openxmlformats.org/markup-compatibility/2006">
              <mc:Choice xmlns:v="urn:schemas-microsoft-com:vml" Requires="v">
                <p:oleObj spid="_x0000_s147572" name="Equation" r:id="rId10" imgW="660240" imgH="355320" progId="Equation.DSMT4">
                  <p:embed/>
                </p:oleObj>
              </mc:Choice>
              <mc:Fallback>
                <p:oleObj name="Equation" r:id="rId10" imgW="660240" imgH="355320" progId="Equation.DSMT4">
                  <p:embed/>
                  <p:pic>
                    <p:nvPicPr>
                      <p:cNvPr id="0" name=""/>
                      <p:cNvPicPr>
                        <a:picLocks noChangeAspect="1" noChangeArrowheads="1"/>
                      </p:cNvPicPr>
                      <p:nvPr/>
                    </p:nvPicPr>
                    <p:blipFill>
                      <a:blip r:embed="rId11"/>
                      <a:srcRect/>
                      <a:stretch>
                        <a:fillRect/>
                      </a:stretch>
                    </p:blipFill>
                    <p:spPr bwMode="auto">
                      <a:xfrm>
                        <a:off x="5137210" y="3971278"/>
                        <a:ext cx="862648" cy="42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10712594"/>
              </p:ext>
            </p:extLst>
          </p:nvPr>
        </p:nvGraphicFramePr>
        <p:xfrm>
          <a:off x="4038600" y="5518439"/>
          <a:ext cx="3330864" cy="1034761"/>
        </p:xfrm>
        <a:graphic>
          <a:graphicData uri="http://schemas.openxmlformats.org/presentationml/2006/ole">
            <mc:AlternateContent xmlns:mc="http://schemas.openxmlformats.org/markup-compatibility/2006">
              <mc:Choice xmlns:v="urn:schemas-microsoft-com:vml" Requires="v">
                <p:oleObj spid="_x0000_s147573" name="Equation" r:id="rId12" imgW="2806560" imgH="939600" progId="Equation.DSMT4">
                  <p:embed/>
                </p:oleObj>
              </mc:Choice>
              <mc:Fallback>
                <p:oleObj name="Equation" r:id="rId12" imgW="2806560" imgH="939600" progId="Equation.DSMT4">
                  <p:embed/>
                  <p:pic>
                    <p:nvPicPr>
                      <p:cNvPr id="0" name=""/>
                      <p:cNvPicPr>
                        <a:picLocks noChangeAspect="1" noChangeArrowheads="1"/>
                      </p:cNvPicPr>
                      <p:nvPr/>
                    </p:nvPicPr>
                    <p:blipFill>
                      <a:blip r:embed="rId13"/>
                      <a:srcRect/>
                      <a:stretch>
                        <a:fillRect/>
                      </a:stretch>
                    </p:blipFill>
                    <p:spPr bwMode="auto">
                      <a:xfrm>
                        <a:off x="4038600" y="5518439"/>
                        <a:ext cx="3330864" cy="10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89192"/>
    </mc:Choice>
    <mc:Fallback>
      <p:transition spd="slow" advTm="8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we are using the1-norm, then </a:t>
            </a:r>
            <a:r>
              <a:rPr lang="en-US" b="1" dirty="0" smtClean="0"/>
              <a:t>u</a:t>
            </a:r>
            <a:r>
              <a:rPr lang="en-US" dirty="0" smtClean="0"/>
              <a:t> is a unit vector when</a:t>
            </a:r>
          </a:p>
          <a:p>
            <a:endParaRPr lang="en-US" dirty="0"/>
          </a:p>
          <a:p>
            <a:endParaRPr lang="en-US" dirty="0" smtClean="0"/>
          </a:p>
          <a:p>
            <a:r>
              <a:rPr lang="en-US" dirty="0" smtClean="0"/>
              <a:t>If we are using the </a:t>
            </a:r>
            <a:r>
              <a:rPr lang="en-CA" dirty="0" smtClean="0"/>
              <a:t>∞-norm, the </a:t>
            </a:r>
            <a:r>
              <a:rPr lang="en-CA" b="1" dirty="0" smtClean="0"/>
              <a:t>u</a:t>
            </a:r>
            <a:r>
              <a:rPr lang="en-CA" dirty="0" smtClean="0"/>
              <a:t> is a unit vector when</a:t>
            </a:r>
            <a:endParaRPr lang="en-US" dirty="0" smtClean="0"/>
          </a:p>
          <a:p>
            <a:endParaRPr lang="en-US" dirty="0"/>
          </a:p>
          <a:p>
            <a:pPr marL="0" indent="0">
              <a:buNone/>
            </a:pPr>
            <a:endParaRPr lang="en-US" dirty="0" smtClean="0"/>
          </a:p>
          <a:p>
            <a:pPr marL="0" indent="0">
              <a:buNone/>
            </a:pPr>
            <a:endParaRPr lang="en-US" dirty="0"/>
          </a:p>
          <a:p>
            <a:r>
              <a:rPr lang="en-US" dirty="0"/>
              <a:t>If we are using the </a:t>
            </a:r>
            <a:r>
              <a:rPr lang="en-CA" dirty="0" smtClean="0"/>
              <a:t>2-norm</a:t>
            </a:r>
            <a:r>
              <a:rPr lang="en-CA" dirty="0"/>
              <a:t>, the </a:t>
            </a:r>
            <a:r>
              <a:rPr lang="en-CA" b="1" dirty="0"/>
              <a:t>u</a:t>
            </a:r>
            <a:r>
              <a:rPr lang="en-CA" dirty="0"/>
              <a:t> is a unit vector when</a:t>
            </a:r>
            <a:endParaRPr lang="en-US" dirty="0"/>
          </a:p>
          <a:p>
            <a:endParaRPr lang="en-US" dirty="0"/>
          </a:p>
          <a:p>
            <a:pPr marL="0" indent="0">
              <a:buNone/>
            </a:pPr>
            <a:endParaRPr lang="en-US" dirty="0"/>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1422960230"/>
              </p:ext>
            </p:extLst>
          </p:nvPr>
        </p:nvGraphicFramePr>
        <p:xfrm>
          <a:off x="3225800" y="2057400"/>
          <a:ext cx="2563813" cy="390525"/>
        </p:xfrm>
        <a:graphic>
          <a:graphicData uri="http://schemas.openxmlformats.org/presentationml/2006/ole">
            <mc:AlternateContent xmlns:mc="http://schemas.openxmlformats.org/markup-compatibility/2006">
              <mc:Choice xmlns:v="urn:schemas-microsoft-com:vml" Requires="v">
                <p:oleObj spid="_x0000_s208914" name="Equation" r:id="rId6" imgW="2158920" imgH="355320" progId="Equation.DSMT4">
                  <p:embed/>
                </p:oleObj>
              </mc:Choice>
              <mc:Fallback>
                <p:oleObj name="Equation" r:id="rId6" imgW="2158920" imgH="355320" progId="Equation.DSMT4">
                  <p:embed/>
                  <p:pic>
                    <p:nvPicPr>
                      <p:cNvPr id="0" name=""/>
                      <p:cNvPicPr>
                        <a:picLocks noChangeAspect="1" noChangeArrowheads="1"/>
                      </p:cNvPicPr>
                      <p:nvPr/>
                    </p:nvPicPr>
                    <p:blipFill>
                      <a:blip r:embed="rId7"/>
                      <a:srcRect/>
                      <a:stretch>
                        <a:fillRect/>
                      </a:stretch>
                    </p:blipFill>
                    <p:spPr bwMode="auto">
                      <a:xfrm>
                        <a:off x="3225800" y="2057400"/>
                        <a:ext cx="25638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20709782"/>
              </p:ext>
            </p:extLst>
          </p:nvPr>
        </p:nvGraphicFramePr>
        <p:xfrm>
          <a:off x="3505200" y="3352800"/>
          <a:ext cx="1554163" cy="515938"/>
        </p:xfrm>
        <a:graphic>
          <a:graphicData uri="http://schemas.openxmlformats.org/presentationml/2006/ole">
            <mc:AlternateContent xmlns:mc="http://schemas.openxmlformats.org/markup-compatibility/2006">
              <mc:Choice xmlns:v="urn:schemas-microsoft-com:vml" Requires="v">
                <p:oleObj spid="_x0000_s208915" name="Equation" r:id="rId8" imgW="1422360" imgH="469800" progId="Equation.DSMT4">
                  <p:embed/>
                </p:oleObj>
              </mc:Choice>
              <mc:Fallback>
                <p:oleObj name="Equation" r:id="rId8" imgW="1422360" imgH="469800" progId="Equation.DSMT4">
                  <p:embed/>
                  <p:pic>
                    <p:nvPicPr>
                      <p:cNvPr id="0" name="Object 23"/>
                      <p:cNvPicPr>
                        <a:picLocks noChangeAspect="1" noChangeArrowheads="1"/>
                      </p:cNvPicPr>
                      <p:nvPr/>
                    </p:nvPicPr>
                    <p:blipFill>
                      <a:blip r:embed="rId9"/>
                      <a:srcRect/>
                      <a:stretch>
                        <a:fillRect/>
                      </a:stretch>
                    </p:blipFill>
                    <p:spPr bwMode="auto">
                      <a:xfrm>
                        <a:off x="3505200" y="3352800"/>
                        <a:ext cx="15541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60702193"/>
              </p:ext>
            </p:extLst>
          </p:nvPr>
        </p:nvGraphicFramePr>
        <p:xfrm>
          <a:off x="3276600" y="4953000"/>
          <a:ext cx="2955925" cy="446087"/>
        </p:xfrm>
        <a:graphic>
          <a:graphicData uri="http://schemas.openxmlformats.org/presentationml/2006/ole">
            <mc:AlternateContent xmlns:mc="http://schemas.openxmlformats.org/markup-compatibility/2006">
              <mc:Choice xmlns:v="urn:schemas-microsoft-com:vml" Requires="v">
                <p:oleObj spid="_x0000_s208916" name="Equation" r:id="rId10" imgW="2489040" imgH="406080" progId="Equation.DSMT4">
                  <p:embed/>
                </p:oleObj>
              </mc:Choice>
              <mc:Fallback>
                <p:oleObj name="Equation" r:id="rId10" imgW="2489040" imgH="406080" progId="Equation.DSMT4">
                  <p:embed/>
                  <p:pic>
                    <p:nvPicPr>
                      <p:cNvPr id="0" name=""/>
                      <p:cNvPicPr>
                        <a:picLocks noChangeAspect="1" noChangeArrowheads="1"/>
                      </p:cNvPicPr>
                      <p:nvPr/>
                    </p:nvPicPr>
                    <p:blipFill>
                      <a:blip r:embed="rId11"/>
                      <a:srcRect/>
                      <a:stretch>
                        <a:fillRect/>
                      </a:stretch>
                    </p:blipFill>
                    <p:spPr bwMode="auto">
                      <a:xfrm>
                        <a:off x="3276600" y="4953000"/>
                        <a:ext cx="29559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75749992"/>
      </p:ext>
    </p:extLst>
  </p:cSld>
  <p:clrMapOvr>
    <a:masterClrMapping/>
  </p:clrMapOvr>
  <mc:AlternateContent xmlns:mc="http://schemas.openxmlformats.org/markup-compatibility/2006">
    <mc:Choice xmlns:p14="http://schemas.microsoft.com/office/powerpoint/2010/main" Requires="p14">
      <p:transition spd="slow" p14:dur="2000" advTm="47605"/>
    </mc:Choice>
    <mc:Fallback>
      <p:transition spd="slow" advTm="4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the 2-norm:</a:t>
            </a:r>
            <a:endParaRPr lang="en-US" dirty="0" smtClean="0"/>
          </a:p>
          <a:p>
            <a:pPr lvl="1"/>
            <a:r>
              <a:rPr lang="en-US" dirty="0" smtClean="0"/>
              <a:t>In </a:t>
            </a:r>
            <a:r>
              <a:rPr lang="en-US" b="1" dirty="0" smtClean="0"/>
              <a:t>R</a:t>
            </a:r>
            <a:r>
              <a:rPr lang="en-US" baseline="30000" dirty="0" smtClean="0"/>
              <a:t>2</a:t>
            </a:r>
            <a:r>
              <a:rPr lang="en-US" dirty="0" smtClean="0"/>
              <a:t>, all unit vectors lie on the </a:t>
            </a:r>
            <a:r>
              <a:rPr lang="en-US" i="1" dirty="0" smtClean="0"/>
              <a:t>unit circle</a:t>
            </a:r>
          </a:p>
          <a:p>
            <a:pPr lvl="1"/>
            <a:r>
              <a:rPr lang="en-US" dirty="0"/>
              <a:t>In </a:t>
            </a:r>
            <a:r>
              <a:rPr lang="en-US" b="1" dirty="0" smtClean="0"/>
              <a:t>R</a:t>
            </a:r>
            <a:r>
              <a:rPr lang="en-US" baseline="30000" dirty="0" smtClean="0"/>
              <a:t>3</a:t>
            </a:r>
            <a:r>
              <a:rPr lang="en-US" dirty="0" smtClean="0"/>
              <a:t>, </a:t>
            </a:r>
            <a:r>
              <a:rPr lang="en-US" dirty="0"/>
              <a:t>all unit vectors lie on the </a:t>
            </a:r>
            <a:r>
              <a:rPr lang="en-US" dirty="0" smtClean="0"/>
              <a:t>surface of the </a:t>
            </a:r>
            <a:r>
              <a:rPr lang="en-US" i="1" dirty="0" smtClean="0"/>
              <a:t>unit sphere</a:t>
            </a:r>
          </a:p>
          <a:p>
            <a:pPr lvl="1"/>
            <a:r>
              <a:rPr lang="en-US" dirty="0"/>
              <a:t>In </a:t>
            </a:r>
            <a:r>
              <a:rPr lang="en-US" b="1" dirty="0" smtClean="0"/>
              <a:t>R</a:t>
            </a:r>
            <a:r>
              <a:rPr lang="en-US" i="1" baseline="30000" dirty="0" smtClean="0"/>
              <a:t>n</a:t>
            </a:r>
            <a:r>
              <a:rPr lang="en-US" dirty="0" smtClean="0"/>
              <a:t>, we will say that all unit vectors</a:t>
            </a:r>
          </a:p>
          <a:p>
            <a:pPr marL="400050" lvl="1" indent="0">
              <a:buNone/>
            </a:pPr>
            <a:r>
              <a:rPr lang="en-US" dirty="0"/>
              <a:t>	 </a:t>
            </a:r>
            <a:r>
              <a:rPr lang="en-US" dirty="0" smtClean="0"/>
              <a:t> like on the surface of the </a:t>
            </a:r>
            <a:r>
              <a:rPr lang="en-US" i="1" dirty="0" smtClean="0"/>
              <a:t>unit ball</a:t>
            </a:r>
            <a:endParaRPr lang="en-US" i="1" dirty="0"/>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196694" name="Picture 86"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395466"/>
            <a:ext cx="2464312" cy="3314706"/>
          </a:xfrm>
          <a:prstGeom prst="rect">
            <a:avLst/>
          </a:prstGeom>
          <a:noFill/>
          <a:extLst>
            <a:ext uri="{909E8E84-426E-40DD-AFC4-6F175D3DCCD1}">
              <a14:hiddenFill xmlns:a14="http://schemas.microsoft.com/office/drawing/2010/main">
                <a:solidFill>
                  <a:srgbClr val="FFFFFF"/>
                </a:solidFill>
              </a14:hiddenFill>
            </a:ext>
          </a:extLst>
        </p:spPr>
      </p:pic>
      <p:pic>
        <p:nvPicPr>
          <p:cNvPr id="196695" name="Picture 87" descr="C:\Users\Douglas\Desktop\v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471666"/>
            <a:ext cx="331013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0854631"/>
      </p:ext>
    </p:extLst>
  </p:cSld>
  <p:clrMapOvr>
    <a:masterClrMapping/>
  </p:clrMapOvr>
  <mc:AlternateContent xmlns:mc="http://schemas.openxmlformats.org/markup-compatibility/2006">
    <mc:Choice xmlns:p14="http://schemas.microsoft.com/office/powerpoint/2010/main" Requires="p14">
      <p:transition spd="slow" p14:dur="2000" advTm="33107"/>
    </mc:Choice>
    <mc:Fallback>
      <p:transition spd="slow" advTm="3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6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a non-zero vector </a:t>
            </a:r>
            <a:r>
              <a:rPr lang="en-US" b="1" dirty="0" smtClean="0"/>
              <a:t>u</a:t>
            </a:r>
            <a:r>
              <a:rPr lang="en-US" dirty="0" smtClean="0"/>
              <a:t>,</a:t>
            </a:r>
          </a:p>
          <a:p>
            <a:pPr marL="0" indent="0">
              <a:buNone/>
            </a:pPr>
            <a:r>
              <a:rPr lang="en-US" dirty="0"/>
              <a:t>	</a:t>
            </a:r>
            <a:r>
              <a:rPr lang="en-US" dirty="0" smtClean="0"/>
              <a:t>we can define its associated unit vector by defining</a:t>
            </a:r>
          </a:p>
          <a:p>
            <a:pPr marL="0" indent="0">
              <a:buNone/>
            </a:pPr>
            <a:endParaRPr lang="en-US" dirty="0"/>
          </a:p>
          <a:p>
            <a:pPr marL="0" indent="0">
              <a:buNone/>
            </a:pPr>
            <a:endParaRPr lang="en-US" dirty="0" smtClean="0"/>
          </a:p>
          <a:p>
            <a:pPr marL="0" indent="0">
              <a:buNone/>
            </a:pPr>
            <a:endParaRPr lang="en-US" dirty="0"/>
          </a:p>
          <a:p>
            <a:pPr lvl="1"/>
            <a:r>
              <a:rPr lang="en-US" dirty="0" smtClean="0"/>
              <a:t>Again, in general, we will almost exclusively use the 2-norm</a:t>
            </a:r>
          </a:p>
          <a:p>
            <a:pPr marL="0" indent="0">
              <a:buNone/>
            </a:pP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565276756"/>
              </p:ext>
            </p:extLst>
          </p:nvPr>
        </p:nvGraphicFramePr>
        <p:xfrm>
          <a:off x="3810000" y="2514600"/>
          <a:ext cx="995363" cy="843439"/>
        </p:xfrm>
        <a:graphic>
          <a:graphicData uri="http://schemas.openxmlformats.org/presentationml/2006/ole">
            <mc:AlternateContent xmlns:mc="http://schemas.openxmlformats.org/markup-compatibility/2006">
              <mc:Choice xmlns:v="urn:schemas-microsoft-com:vml" Requires="v">
                <p:oleObj spid="_x0000_s198675" name="Equation" r:id="rId6" imgW="761760" imgH="698400" progId="Equation.DSMT4">
                  <p:embed/>
                </p:oleObj>
              </mc:Choice>
              <mc:Fallback>
                <p:oleObj name="Equation" r:id="rId6" imgW="761760" imgH="698400" progId="Equation.DSMT4">
                  <p:embed/>
                  <p:pic>
                    <p:nvPicPr>
                      <p:cNvPr id="0" name="Object 18"/>
                      <p:cNvPicPr>
                        <a:picLocks noChangeAspect="1" noChangeArrowheads="1"/>
                      </p:cNvPicPr>
                      <p:nvPr/>
                    </p:nvPicPr>
                    <p:blipFill>
                      <a:blip r:embed="rId7"/>
                      <a:srcRect/>
                      <a:stretch>
                        <a:fillRect/>
                      </a:stretch>
                    </p:blipFill>
                    <p:spPr bwMode="auto">
                      <a:xfrm>
                        <a:off x="3810000" y="2514600"/>
                        <a:ext cx="995363" cy="84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667092"/>
              </p:ext>
            </p:extLst>
          </p:nvPr>
        </p:nvGraphicFramePr>
        <p:xfrm>
          <a:off x="4037013" y="4191000"/>
          <a:ext cx="1144587" cy="858837"/>
        </p:xfrm>
        <a:graphic>
          <a:graphicData uri="http://schemas.openxmlformats.org/presentationml/2006/ole">
            <mc:AlternateContent xmlns:mc="http://schemas.openxmlformats.org/markup-compatibility/2006">
              <mc:Choice xmlns:v="urn:schemas-microsoft-com:vml" Requires="v">
                <p:oleObj spid="_x0000_s198676" name="Equation" r:id="rId8" imgW="876240" imgH="711000" progId="Equation.DSMT4">
                  <p:embed/>
                </p:oleObj>
              </mc:Choice>
              <mc:Fallback>
                <p:oleObj name="Equation" r:id="rId8" imgW="876240" imgH="711000" progId="Equation.DSMT4">
                  <p:embed/>
                  <p:pic>
                    <p:nvPicPr>
                      <p:cNvPr id="0" name=""/>
                      <p:cNvPicPr>
                        <a:picLocks noChangeAspect="1" noChangeArrowheads="1"/>
                      </p:cNvPicPr>
                      <p:nvPr/>
                    </p:nvPicPr>
                    <p:blipFill>
                      <a:blip r:embed="rId9"/>
                      <a:srcRect/>
                      <a:stretch>
                        <a:fillRect/>
                      </a:stretch>
                    </p:blipFill>
                    <p:spPr bwMode="auto">
                      <a:xfrm>
                        <a:off x="4037013" y="4191000"/>
                        <a:ext cx="11445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70255153"/>
      </p:ext>
    </p:extLst>
  </p:cSld>
  <p:clrMapOvr>
    <a:masterClrMapping/>
  </p:clrMapOvr>
  <mc:AlternateContent xmlns:mc="http://schemas.openxmlformats.org/markup-compatibility/2006">
    <mc:Choice xmlns:p14="http://schemas.microsoft.com/office/powerpoint/2010/main" Requires="p14">
      <p:transition spd="slow" p14:dur="2000" advTm="56968"/>
    </mc:Choice>
    <mc:Fallback>
      <p:transition spd="slow" advTm="5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 of vectors</a:t>
            </a:r>
            <a:endParaRPr lang="en-CA" dirty="0"/>
          </a:p>
        </p:txBody>
      </p:sp>
      <p:sp>
        <p:nvSpPr>
          <p:cNvPr id="3" name="Content Placeholder 2"/>
          <p:cNvSpPr>
            <a:spLocks noGrp="1"/>
          </p:cNvSpPr>
          <p:nvPr>
            <p:ph idx="1"/>
          </p:nvPr>
        </p:nvSpPr>
        <p:spPr>
          <a:xfrm>
            <a:off x="457200" y="1600200"/>
            <a:ext cx="8534400" cy="4525963"/>
          </a:xfrm>
        </p:spPr>
        <p:txBody>
          <a:bodyPr/>
          <a:lstStyle/>
          <a:p>
            <a:endParaRPr lang="en-US" dirty="0" smtClean="0"/>
          </a:p>
          <a:p>
            <a:r>
              <a:rPr lang="en-US" dirty="0" smtClean="0"/>
              <a:t>For example, given </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we note                                                            , </a:t>
            </a:r>
          </a:p>
          <a:p>
            <a:pPr marL="0" indent="0">
              <a:buNone/>
            </a:pPr>
            <a:r>
              <a:rPr lang="en-US" dirty="0" smtClean="0"/>
              <a:t>      so normalizing </a:t>
            </a:r>
            <a:r>
              <a:rPr lang="en-US" b="1" dirty="0" smtClean="0"/>
              <a:t>u </a:t>
            </a:r>
            <a:r>
              <a:rPr lang="en-US" dirty="0" smtClean="0"/>
              <a:t>with respect to the 1-norm is  </a:t>
            </a: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824663943"/>
              </p:ext>
            </p:extLst>
          </p:nvPr>
        </p:nvGraphicFramePr>
        <p:xfrm>
          <a:off x="3200400" y="1143000"/>
          <a:ext cx="1476375" cy="2268537"/>
        </p:xfrm>
        <a:graphic>
          <a:graphicData uri="http://schemas.openxmlformats.org/presentationml/2006/ole">
            <mc:AlternateContent xmlns:mc="http://schemas.openxmlformats.org/markup-compatibility/2006">
              <mc:Choice xmlns:v="urn:schemas-microsoft-com:vml" Requires="v">
                <p:oleObj spid="_x0000_s209940" name="Equation" r:id="rId6" imgW="1130040" imgH="1879560" progId="Equation.DSMT4">
                  <p:embed/>
                </p:oleObj>
              </mc:Choice>
              <mc:Fallback>
                <p:oleObj name="Equation" r:id="rId6" imgW="1130040" imgH="1879560" progId="Equation.DSMT4">
                  <p:embed/>
                  <p:pic>
                    <p:nvPicPr>
                      <p:cNvPr id="0" name=""/>
                      <p:cNvPicPr>
                        <a:picLocks noChangeAspect="1" noChangeArrowheads="1"/>
                      </p:cNvPicPr>
                      <p:nvPr/>
                    </p:nvPicPr>
                    <p:blipFill>
                      <a:blip r:embed="rId7"/>
                      <a:srcRect/>
                      <a:stretch>
                        <a:fillRect/>
                      </a:stretch>
                    </p:blipFill>
                    <p:spPr bwMode="auto">
                      <a:xfrm>
                        <a:off x="3200400" y="1143000"/>
                        <a:ext cx="1476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17287358"/>
              </p:ext>
            </p:extLst>
          </p:nvPr>
        </p:nvGraphicFramePr>
        <p:xfrm>
          <a:off x="2011846" y="3634408"/>
          <a:ext cx="3600450" cy="444500"/>
        </p:xfrm>
        <a:graphic>
          <a:graphicData uri="http://schemas.openxmlformats.org/presentationml/2006/ole">
            <mc:AlternateContent xmlns:mc="http://schemas.openxmlformats.org/markup-compatibility/2006">
              <mc:Choice xmlns:v="urn:schemas-microsoft-com:vml" Requires="v">
                <p:oleObj spid="_x0000_s209941" name="Equation" r:id="rId8" imgW="2755800" imgH="368280" progId="Equation.DSMT4">
                  <p:embed/>
                </p:oleObj>
              </mc:Choice>
              <mc:Fallback>
                <p:oleObj name="Equation" r:id="rId8" imgW="2755800" imgH="368280" progId="Equation.DSMT4">
                  <p:embed/>
                  <p:pic>
                    <p:nvPicPr>
                      <p:cNvPr id="0" name=""/>
                      <p:cNvPicPr>
                        <a:picLocks noChangeAspect="1" noChangeArrowheads="1"/>
                      </p:cNvPicPr>
                      <p:nvPr/>
                    </p:nvPicPr>
                    <p:blipFill>
                      <a:blip r:embed="rId9"/>
                      <a:srcRect/>
                      <a:stretch>
                        <a:fillRect/>
                      </a:stretch>
                    </p:blipFill>
                    <p:spPr bwMode="auto">
                      <a:xfrm>
                        <a:off x="2011846" y="3634408"/>
                        <a:ext cx="36004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11286528"/>
              </p:ext>
            </p:extLst>
          </p:nvPr>
        </p:nvGraphicFramePr>
        <p:xfrm>
          <a:off x="6503504" y="3124200"/>
          <a:ext cx="2139950" cy="2268538"/>
        </p:xfrm>
        <a:graphic>
          <a:graphicData uri="http://schemas.openxmlformats.org/presentationml/2006/ole">
            <mc:AlternateContent xmlns:mc="http://schemas.openxmlformats.org/markup-compatibility/2006">
              <mc:Choice xmlns:v="urn:schemas-microsoft-com:vml" Requires="v">
                <p:oleObj spid="_x0000_s209942" name="Equation" r:id="rId10" imgW="1638000" imgH="1879560" progId="Equation.DSMT4">
                  <p:embed/>
                </p:oleObj>
              </mc:Choice>
              <mc:Fallback>
                <p:oleObj name="Equation" r:id="rId10" imgW="1638000" imgH="187956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3504" y="3124200"/>
                        <a:ext cx="213995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42225630"/>
      </p:ext>
    </p:extLst>
  </p:cSld>
  <p:clrMapOvr>
    <a:masterClrMapping/>
  </p:clrMapOvr>
  <mc:AlternateContent xmlns:mc="http://schemas.openxmlformats.org/markup-compatibility/2006">
    <mc:Choice xmlns:p14="http://schemas.microsoft.com/office/powerpoint/2010/main" Requires="p14">
      <p:transition spd="slow" p14:dur="2000" advTm="25563"/>
    </mc:Choice>
    <mc:Fallback>
      <p:transition spd="slow" advTm="2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 of vectors</a:t>
            </a:r>
            <a:endParaRPr lang="en-CA" dirty="0"/>
          </a:p>
        </p:txBody>
      </p:sp>
      <p:sp>
        <p:nvSpPr>
          <p:cNvPr id="3" name="Content Placeholder 2"/>
          <p:cNvSpPr>
            <a:spLocks noGrp="1"/>
          </p:cNvSpPr>
          <p:nvPr>
            <p:ph idx="1"/>
          </p:nvPr>
        </p:nvSpPr>
        <p:spPr>
          <a:xfrm>
            <a:off x="457200" y="1600200"/>
            <a:ext cx="8534400" cy="4525963"/>
          </a:xfrm>
        </p:spPr>
        <p:txBody>
          <a:bodyPr/>
          <a:lstStyle/>
          <a:p>
            <a:endParaRPr lang="en-US" dirty="0" smtClean="0"/>
          </a:p>
          <a:p>
            <a:r>
              <a:rPr lang="en-US" dirty="0" smtClean="0"/>
              <a:t>For example, given </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we note                                                            , </a:t>
            </a:r>
          </a:p>
          <a:p>
            <a:pPr marL="0" indent="0">
              <a:buNone/>
            </a:pPr>
            <a:endParaRPr lang="en-US" sz="1800" dirty="0" smtClean="0"/>
          </a:p>
          <a:p>
            <a:pPr marL="0" indent="0">
              <a:buNone/>
            </a:pPr>
            <a:endParaRPr lang="en-US" sz="1800" dirty="0"/>
          </a:p>
          <a:p>
            <a:pPr marL="0" indent="0">
              <a:buNone/>
            </a:pPr>
            <a:endParaRPr lang="en-US" dirty="0" smtClean="0"/>
          </a:p>
          <a:p>
            <a:pPr marL="0" indent="0">
              <a:buNone/>
            </a:pPr>
            <a:r>
              <a:rPr lang="en-US" dirty="0" smtClean="0"/>
              <a:t>      so normalizing </a:t>
            </a:r>
            <a:r>
              <a:rPr lang="en-US" b="1" dirty="0" smtClean="0"/>
              <a:t>u </a:t>
            </a:r>
            <a:r>
              <a:rPr lang="en-US" dirty="0" smtClean="0"/>
              <a:t>with respect to the 2-norm is  </a:t>
            </a: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4271238641"/>
              </p:ext>
            </p:extLst>
          </p:nvPr>
        </p:nvGraphicFramePr>
        <p:xfrm>
          <a:off x="3200400" y="1143000"/>
          <a:ext cx="1476375" cy="2268537"/>
        </p:xfrm>
        <a:graphic>
          <a:graphicData uri="http://schemas.openxmlformats.org/presentationml/2006/ole">
            <mc:AlternateContent xmlns:mc="http://schemas.openxmlformats.org/markup-compatibility/2006">
              <mc:Choice xmlns:v="urn:schemas-microsoft-com:vml" Requires="v">
                <p:oleObj spid="_x0000_s211986" name="Equation" r:id="rId6" imgW="1130040" imgH="1879560" progId="Equation.DSMT4">
                  <p:embed/>
                </p:oleObj>
              </mc:Choice>
              <mc:Fallback>
                <p:oleObj name="Equation" r:id="rId6" imgW="1130040" imgH="1879560" progId="Equation.DSMT4">
                  <p:embed/>
                  <p:pic>
                    <p:nvPicPr>
                      <p:cNvPr id="0" name=""/>
                      <p:cNvPicPr>
                        <a:picLocks noChangeAspect="1" noChangeArrowheads="1"/>
                      </p:cNvPicPr>
                      <p:nvPr/>
                    </p:nvPicPr>
                    <p:blipFill>
                      <a:blip r:embed="rId7"/>
                      <a:srcRect/>
                      <a:stretch>
                        <a:fillRect/>
                      </a:stretch>
                    </p:blipFill>
                    <p:spPr bwMode="auto">
                      <a:xfrm>
                        <a:off x="3200400" y="1143000"/>
                        <a:ext cx="1476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28572795"/>
              </p:ext>
            </p:extLst>
          </p:nvPr>
        </p:nvGraphicFramePr>
        <p:xfrm>
          <a:off x="1941444" y="3574498"/>
          <a:ext cx="3865563" cy="1517650"/>
        </p:xfrm>
        <a:graphic>
          <a:graphicData uri="http://schemas.openxmlformats.org/presentationml/2006/ole">
            <mc:AlternateContent xmlns:mc="http://schemas.openxmlformats.org/markup-compatibility/2006">
              <mc:Choice xmlns:v="urn:schemas-microsoft-com:vml" Requires="v">
                <p:oleObj spid="_x0000_s211987" name="Equation" r:id="rId8" imgW="2958840" imgH="1257120" progId="Equation.DSMT4">
                  <p:embed/>
                </p:oleObj>
              </mc:Choice>
              <mc:Fallback>
                <p:oleObj name="Equation" r:id="rId8" imgW="2958840" imgH="1257120" progId="Equation.DSMT4">
                  <p:embed/>
                  <p:pic>
                    <p:nvPicPr>
                      <p:cNvPr id="0" name=""/>
                      <p:cNvPicPr>
                        <a:picLocks noChangeAspect="1" noChangeArrowheads="1"/>
                      </p:cNvPicPr>
                      <p:nvPr/>
                    </p:nvPicPr>
                    <p:blipFill>
                      <a:blip r:embed="rId9"/>
                      <a:srcRect/>
                      <a:stretch>
                        <a:fillRect/>
                      </a:stretch>
                    </p:blipFill>
                    <p:spPr bwMode="auto">
                      <a:xfrm>
                        <a:off x="1941444" y="3574498"/>
                        <a:ext cx="386556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4081091"/>
              </p:ext>
            </p:extLst>
          </p:nvPr>
        </p:nvGraphicFramePr>
        <p:xfrm>
          <a:off x="6553200" y="4181475"/>
          <a:ext cx="1974850" cy="2268538"/>
        </p:xfrm>
        <a:graphic>
          <a:graphicData uri="http://schemas.openxmlformats.org/presentationml/2006/ole">
            <mc:AlternateContent xmlns:mc="http://schemas.openxmlformats.org/markup-compatibility/2006">
              <mc:Choice xmlns:v="urn:schemas-microsoft-com:vml" Requires="v">
                <p:oleObj spid="_x0000_s211988" name="Equation" r:id="rId10" imgW="1511280" imgH="1879560" progId="Equation.DSMT4">
                  <p:embed/>
                </p:oleObj>
              </mc:Choice>
              <mc:Fallback>
                <p:oleObj name="Equation" r:id="rId10" imgW="1511280" imgH="1879560" progId="Equation.DSMT4">
                  <p:embed/>
                  <p:pic>
                    <p:nvPicPr>
                      <p:cNvPr id="0" name=""/>
                      <p:cNvPicPr>
                        <a:picLocks noChangeAspect="1" noChangeArrowheads="1"/>
                      </p:cNvPicPr>
                      <p:nvPr/>
                    </p:nvPicPr>
                    <p:blipFill>
                      <a:blip r:embed="rId11"/>
                      <a:srcRect/>
                      <a:stretch>
                        <a:fillRect/>
                      </a:stretch>
                    </p:blipFill>
                    <p:spPr bwMode="auto">
                      <a:xfrm>
                        <a:off x="6553200" y="4181475"/>
                        <a:ext cx="197485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00196961"/>
      </p:ext>
    </p:extLst>
  </p:cSld>
  <p:clrMapOvr>
    <a:masterClrMapping/>
  </p:clrMapOvr>
  <mc:AlternateContent xmlns:mc="http://schemas.openxmlformats.org/markup-compatibility/2006">
    <mc:Choice xmlns:p14="http://schemas.microsoft.com/office/powerpoint/2010/main" Requires="p14">
      <p:transition spd="slow" p14:dur="2000" advTm="19087"/>
    </mc:Choice>
    <mc:Fallback>
      <p:transition spd="slow" advTm="1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Normalization of vectors</a:t>
            </a:r>
            <a:endParaRPr lang="en-CA" dirty="0"/>
          </a:p>
        </p:txBody>
      </p:sp>
      <p:sp>
        <p:nvSpPr>
          <p:cNvPr id="3" name="Content Placeholder 2"/>
          <p:cNvSpPr>
            <a:spLocks noGrp="1"/>
          </p:cNvSpPr>
          <p:nvPr>
            <p:ph idx="1"/>
          </p:nvPr>
        </p:nvSpPr>
        <p:spPr>
          <a:xfrm>
            <a:off x="457200" y="1600200"/>
            <a:ext cx="8534400" cy="4525963"/>
          </a:xfrm>
        </p:spPr>
        <p:txBody>
          <a:bodyPr/>
          <a:lstStyle/>
          <a:p>
            <a:endParaRPr lang="en-US" dirty="0" smtClean="0"/>
          </a:p>
          <a:p>
            <a:r>
              <a:rPr lang="en-US" dirty="0" smtClean="0"/>
              <a:t>For example, given </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     we note                                                            , </a:t>
            </a:r>
          </a:p>
          <a:p>
            <a:pPr marL="0" indent="0">
              <a:buNone/>
            </a:pPr>
            <a:r>
              <a:rPr lang="en-US" dirty="0" smtClean="0"/>
              <a:t>      so normalizing </a:t>
            </a:r>
            <a:r>
              <a:rPr lang="en-US" b="1" dirty="0" smtClean="0"/>
              <a:t>u </a:t>
            </a:r>
            <a:r>
              <a:rPr lang="en-US" dirty="0" smtClean="0"/>
              <a:t>with respect to the </a:t>
            </a:r>
            <a:r>
              <a:rPr lang="en-CA" dirty="0"/>
              <a:t>∞</a:t>
            </a:r>
            <a:r>
              <a:rPr lang="en-US" dirty="0" smtClean="0"/>
              <a:t>-norm is  </a:t>
            </a: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484417146"/>
              </p:ext>
            </p:extLst>
          </p:nvPr>
        </p:nvGraphicFramePr>
        <p:xfrm>
          <a:off x="3200400" y="1143000"/>
          <a:ext cx="1476375" cy="2268537"/>
        </p:xfrm>
        <a:graphic>
          <a:graphicData uri="http://schemas.openxmlformats.org/presentationml/2006/ole">
            <mc:AlternateContent xmlns:mc="http://schemas.openxmlformats.org/markup-compatibility/2006">
              <mc:Choice xmlns:v="urn:schemas-microsoft-com:vml" Requires="v">
                <p:oleObj spid="_x0000_s213009" name="Equation" r:id="rId6" imgW="1130040" imgH="1879560" progId="Equation.DSMT4">
                  <p:embed/>
                </p:oleObj>
              </mc:Choice>
              <mc:Fallback>
                <p:oleObj name="Equation" r:id="rId6" imgW="1130040" imgH="1879560" progId="Equation.DSMT4">
                  <p:embed/>
                  <p:pic>
                    <p:nvPicPr>
                      <p:cNvPr id="0" name=""/>
                      <p:cNvPicPr>
                        <a:picLocks noChangeAspect="1" noChangeArrowheads="1"/>
                      </p:cNvPicPr>
                      <p:nvPr/>
                    </p:nvPicPr>
                    <p:blipFill>
                      <a:blip r:embed="rId7"/>
                      <a:srcRect/>
                      <a:stretch>
                        <a:fillRect/>
                      </a:stretch>
                    </p:blipFill>
                    <p:spPr bwMode="auto">
                      <a:xfrm>
                        <a:off x="3200400" y="1143000"/>
                        <a:ext cx="1476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86305788"/>
              </p:ext>
            </p:extLst>
          </p:nvPr>
        </p:nvGraphicFramePr>
        <p:xfrm>
          <a:off x="1920875" y="3625850"/>
          <a:ext cx="3783013" cy="460375"/>
        </p:xfrm>
        <a:graphic>
          <a:graphicData uri="http://schemas.openxmlformats.org/presentationml/2006/ole">
            <mc:AlternateContent xmlns:mc="http://schemas.openxmlformats.org/markup-compatibility/2006">
              <mc:Choice xmlns:v="urn:schemas-microsoft-com:vml" Requires="v">
                <p:oleObj spid="_x0000_s213010" name="Equation" r:id="rId8" imgW="2895480" imgH="380880" progId="Equation.DSMT4">
                  <p:embed/>
                </p:oleObj>
              </mc:Choice>
              <mc:Fallback>
                <p:oleObj name="Equation" r:id="rId8" imgW="2895480" imgH="380880" progId="Equation.DSMT4">
                  <p:embed/>
                  <p:pic>
                    <p:nvPicPr>
                      <p:cNvPr id="0" name=""/>
                      <p:cNvPicPr>
                        <a:picLocks noChangeAspect="1" noChangeArrowheads="1"/>
                      </p:cNvPicPr>
                      <p:nvPr/>
                    </p:nvPicPr>
                    <p:blipFill>
                      <a:blip r:embed="rId9"/>
                      <a:srcRect/>
                      <a:stretch>
                        <a:fillRect/>
                      </a:stretch>
                    </p:blipFill>
                    <p:spPr bwMode="auto">
                      <a:xfrm>
                        <a:off x="1920875" y="3625850"/>
                        <a:ext cx="3783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12342147"/>
              </p:ext>
            </p:extLst>
          </p:nvPr>
        </p:nvGraphicFramePr>
        <p:xfrm>
          <a:off x="6629400" y="3124200"/>
          <a:ext cx="1492250" cy="2268538"/>
        </p:xfrm>
        <a:graphic>
          <a:graphicData uri="http://schemas.openxmlformats.org/presentationml/2006/ole">
            <mc:AlternateContent xmlns:mc="http://schemas.openxmlformats.org/markup-compatibility/2006">
              <mc:Choice xmlns:v="urn:schemas-microsoft-com:vml" Requires="v">
                <p:oleObj spid="_x0000_s213011" name="Equation" r:id="rId10" imgW="1143000" imgH="1879560" progId="Equation.DSMT4">
                  <p:embed/>
                </p:oleObj>
              </mc:Choice>
              <mc:Fallback>
                <p:oleObj name="Equation" r:id="rId10" imgW="1143000" imgH="1879560" progId="Equation.DSMT4">
                  <p:embed/>
                  <p:pic>
                    <p:nvPicPr>
                      <p:cNvPr id="0" name=""/>
                      <p:cNvPicPr>
                        <a:picLocks noChangeAspect="1" noChangeArrowheads="1"/>
                      </p:cNvPicPr>
                      <p:nvPr/>
                    </p:nvPicPr>
                    <p:blipFill>
                      <a:blip r:embed="rId11"/>
                      <a:srcRect/>
                      <a:stretch>
                        <a:fillRect/>
                      </a:stretch>
                    </p:blipFill>
                    <p:spPr bwMode="auto">
                      <a:xfrm>
                        <a:off x="6629400" y="3124200"/>
                        <a:ext cx="149225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06443522"/>
      </p:ext>
    </p:extLst>
  </p:cSld>
  <p:clrMapOvr>
    <a:masterClrMapping/>
  </p:clrMapOvr>
  <mc:AlternateContent xmlns:mc="http://schemas.openxmlformats.org/markup-compatibility/2006">
    <mc:Choice xmlns:p14="http://schemas.microsoft.com/office/powerpoint/2010/main" Requires="p14">
      <p:transition spd="slow" p14:dur="2000" advTm="25710"/>
    </mc:Choice>
    <mc:Fallback>
      <p:transition spd="slow" advTm="2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4.2|6|29|10.5"/>
</p:tagLst>
</file>

<file path=ppt/tags/tag2.xml><?xml version="1.0" encoding="utf-8"?>
<p:tagLst xmlns:a="http://schemas.openxmlformats.org/drawingml/2006/main" xmlns:r="http://schemas.openxmlformats.org/officeDocument/2006/relationships" xmlns:p="http://schemas.openxmlformats.org/presentationml/2006/main">
  <p:tag name="TIMING" val="|10.8|20.6"/>
</p:tagLst>
</file>

<file path=ppt/tags/tag3.xml><?xml version="1.0" encoding="utf-8"?>
<p:tagLst xmlns:a="http://schemas.openxmlformats.org/drawingml/2006/main" xmlns:r="http://schemas.openxmlformats.org/officeDocument/2006/relationships" xmlns:p="http://schemas.openxmlformats.org/presentationml/2006/main">
  <p:tag name="TIMING" val="|6.1|6.1|8.1"/>
</p:tagLst>
</file>

<file path=ppt/tags/tag4.xml><?xml version="1.0" encoding="utf-8"?>
<p:tagLst xmlns:a="http://schemas.openxmlformats.org/drawingml/2006/main" xmlns:r="http://schemas.openxmlformats.org/officeDocument/2006/relationships" xmlns:p="http://schemas.openxmlformats.org/presentationml/2006/main">
  <p:tag name="TIMING" val="|25.1|7.4"/>
</p:tagLst>
</file>

<file path=ppt/tags/tag5.xml><?xml version="1.0" encoding="utf-8"?>
<p:tagLst xmlns:a="http://schemas.openxmlformats.org/drawingml/2006/main" xmlns:r="http://schemas.openxmlformats.org/officeDocument/2006/relationships" xmlns:p="http://schemas.openxmlformats.org/presentationml/2006/main">
  <p:tag name="TIMING" val="|11.1|6.6"/>
</p:tagLst>
</file>

<file path=ppt/tags/tag6.xml><?xml version="1.0" encoding="utf-8"?>
<p:tagLst xmlns:a="http://schemas.openxmlformats.org/drawingml/2006/main" xmlns:r="http://schemas.openxmlformats.org/officeDocument/2006/relationships" xmlns:p="http://schemas.openxmlformats.org/presentationml/2006/main">
  <p:tag name="TIMING" val="|11.1|6.6"/>
</p:tagLst>
</file>

<file path=ppt/tags/tag7.xml><?xml version="1.0" encoding="utf-8"?>
<p:tagLst xmlns:a="http://schemas.openxmlformats.org/drawingml/2006/main" xmlns:r="http://schemas.openxmlformats.org/officeDocument/2006/relationships" xmlns:p="http://schemas.openxmlformats.org/presentationml/2006/main">
  <p:tag name="TIMING" val="|11.1|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24722</TotalTime>
  <Words>536</Words>
  <Application>Microsoft Office PowerPoint</Application>
  <PresentationFormat>On-screen Show (4:3)</PresentationFormat>
  <Paragraphs>125</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18" baseType="lpstr">
      <vt:lpstr>Office Theme</vt:lpstr>
      <vt:lpstr>Equation</vt:lpstr>
      <vt:lpstr>MathType 6.0 Equation</vt:lpstr>
      <vt:lpstr>4.3 Unit vectors and normalization</vt:lpstr>
      <vt:lpstr>Introduction</vt:lpstr>
      <vt:lpstr>Norms of vectors</vt:lpstr>
      <vt:lpstr>Norms of vectors</vt:lpstr>
      <vt:lpstr>Norms of vectors</vt:lpstr>
      <vt:lpstr>Normalization of vectors</vt:lpstr>
      <vt:lpstr>Normalization of vectors</vt:lpstr>
      <vt:lpstr>Normalization of vectors</vt:lpstr>
      <vt:lpstr>Normalization of vectors</vt:lpstr>
      <vt:lpstr>In this course…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497</cp:revision>
  <dcterms:created xsi:type="dcterms:W3CDTF">2020-04-30T19:27:29Z</dcterms:created>
  <dcterms:modified xsi:type="dcterms:W3CDTF">2020-09-29T07:32:40Z</dcterms:modified>
</cp:coreProperties>
</file>